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y="5143500" cx="9144000"/>
  <p:notesSz cx="6858000" cy="9144000"/>
  <p:embeddedFontLst>
    <p:embeddedFont>
      <p:font typeface="Proxima Nova"/>
      <p:regular r:id="rId43"/>
      <p:bold r:id="rId44"/>
      <p:italic r:id="rId45"/>
      <p:boldItalic r:id="rId46"/>
    </p:embeddedFont>
    <p:embeddedFont>
      <p:font typeface="Alfa Slab One"/>
      <p:regular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44" Type="http://schemas.openxmlformats.org/officeDocument/2006/relationships/font" Target="fonts/ProximaNova-bold.fntdata"/><Relationship Id="rId21" Type="http://schemas.openxmlformats.org/officeDocument/2006/relationships/slide" Target="slides/slide17.xml"/><Relationship Id="rId43" Type="http://schemas.openxmlformats.org/officeDocument/2006/relationships/font" Target="fonts/ProximaNova-regular.fntdata"/><Relationship Id="rId24" Type="http://schemas.openxmlformats.org/officeDocument/2006/relationships/slide" Target="slides/slide20.xml"/><Relationship Id="rId46" Type="http://schemas.openxmlformats.org/officeDocument/2006/relationships/font" Target="fonts/ProximaNova-boldItalic.fntdata"/><Relationship Id="rId23" Type="http://schemas.openxmlformats.org/officeDocument/2006/relationships/slide" Target="slides/slide19.xml"/><Relationship Id="rId45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47" Type="http://schemas.openxmlformats.org/officeDocument/2006/relationships/font" Target="fonts/AlfaSlabOne-regular.fntdata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9625555e8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9625555e8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b423406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fb423406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fb4234064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fb4234064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625555e8f_1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625555e8f_1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625555e8f_1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625555e8f_1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405216de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9405216de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4b34703d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4b34703d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625555e8f_1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625555e8f_1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625555e8f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9625555e8f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9405216de8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9405216de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4b34703dc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4b34703dc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625555e8f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625555e8f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625555e8f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9625555e8f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625555e8f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9625555e8f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625555e8f_1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9625555e8f_1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625555e8f_1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625555e8f_1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7224fa86e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7224fa86e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7224fa86e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7224fa86e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7224fa86e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7224fa86e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405216de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9405216de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4b34703dc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4b34703dc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9405216de8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9405216de8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625555e8f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625555e8f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38d8eb68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38d8eb68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7224fa86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7224fa86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9405216de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9405216de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9405216de8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9405216de8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fb4234064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fb4234064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7224fa86e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7224fa86e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9405216de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9405216de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7224fa86e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7224fa86e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7224fa86e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7224fa86e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405216de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405216de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625555e8f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625555e8f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405216de8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405216de8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625555e8f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625555e8f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405216de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405216de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625555e8f_1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625555e8f_1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servicios@lacedes.com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lacedes.com/actividades-extraescolares/" TargetMode="External"/><Relationship Id="rId4" Type="http://schemas.openxmlformats.org/officeDocument/2006/relationships/hyperlink" Target="mailto:extraescolares@lacedes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javierd.panadero@lacedes.com" TargetMode="External"/><Relationship Id="rId4" Type="http://schemas.openxmlformats.org/officeDocument/2006/relationships/hyperlink" Target="http://www.lacedes.com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3.xml"/><Relationship Id="rId3" Type="http://schemas.openxmlformats.org/officeDocument/2006/relationships/hyperlink" Target="mailto:secretaria@lacedes.com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7.xml"/><Relationship Id="rId3" Type="http://schemas.openxmlformats.org/officeDocument/2006/relationships/hyperlink" Target="mailto:javierd.panadero@lacedes.com" TargetMode="External"/><Relationship Id="rId4" Type="http://schemas.openxmlformats.org/officeDocument/2006/relationships/hyperlink" Target="mailto:direccion.academia@lacedes.com" TargetMode="External"/><Relationship Id="rId9" Type="http://schemas.openxmlformats.org/officeDocument/2006/relationships/hyperlink" Target="mailto:extraescolares@lacedes.com" TargetMode="External"/><Relationship Id="rId5" Type="http://schemas.openxmlformats.org/officeDocument/2006/relationships/hyperlink" Target="mailto:jefatura.academia@lacedes.com" TargetMode="External"/><Relationship Id="rId6" Type="http://schemas.openxmlformats.org/officeDocument/2006/relationships/hyperlink" Target="mailto:secretaria.academia@lacedes.com" TargetMode="External"/><Relationship Id="rId7" Type="http://schemas.openxmlformats.org/officeDocument/2006/relationships/hyperlink" Target="mailto:empresa@lacedes.com" TargetMode="External"/><Relationship Id="rId8" Type="http://schemas.openxmlformats.org/officeDocument/2006/relationships/hyperlink" Target="mailto:servicios@lacedes.com" TargetMode="Externa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2024/2025 - 4ºB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Material de los alumnos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Uso de la plataforma Snappet y préstamo de un portátil Chromebook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Actividades en las áreas de Matemáticas, Lengua e Inglés dentro de Snappet. Actividades en el resto de áreas en función de la programación del profesorado.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Uso para el desarrollo de la materia transversal (pensamiento computacional).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Material de los alumnos</a:t>
            </a:r>
            <a:endParaRPr/>
          </a:p>
        </p:txBody>
      </p:sp>
      <p:sp>
        <p:nvSpPr>
          <p:cNvPr id="123" name="Google Shape;123;p2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2" type="body"/>
          </p:nvPr>
        </p:nvSpPr>
        <p:spPr>
          <a:xfrm>
            <a:off x="4970250" y="3040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Coste del préstamo del equipo y acceso a la plataforma: 120€ (abonables en tres pagos trimestrales mediante transferencia bancaria).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Los pagos se </a:t>
            </a:r>
            <a:r>
              <a:rPr lang="en-GB"/>
              <a:t>realizarán</a:t>
            </a:r>
            <a:r>
              <a:rPr lang="en-GB"/>
              <a:t> en los siguientes periodos: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1º Pago: 1 al 4 de Octubre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2º Pago: 8 al 13 de Enero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3º Pago: 1 al 4 de Abril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Uso de los aseos</a:t>
            </a:r>
            <a:endParaRPr/>
          </a:p>
        </p:txBody>
      </p:sp>
      <p:sp>
        <p:nvSpPr>
          <p:cNvPr id="130" name="Google Shape;130;p24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Los aseos de alumnos son los localizados en planta baja.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El uso de los mismos se limitará (en la medida de lo posible) a los turnos de recreo.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490250" y="526350"/>
            <a:ext cx="5837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Servicios complementarios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Inscripción</a:t>
            </a:r>
            <a:endParaRPr/>
          </a:p>
        </p:txBody>
      </p:sp>
      <p:sp>
        <p:nvSpPr>
          <p:cNvPr id="142" name="Google Shape;142;p26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Formulario de inscripción ya cerrado.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Para cualquier solicitud fuera de plazo habrá de escribirse un correo a </a:t>
            </a:r>
            <a:r>
              <a:rPr lang="en-GB" u="sng">
                <a:solidFill>
                  <a:srgbClr val="00FF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servicios@lacedes.com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Las extraescolares estarán abiertas hasta el día 10 de septiembre.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Pago</a:t>
            </a:r>
            <a:endParaRPr/>
          </a:p>
        </p:txBody>
      </p:sp>
      <p:sp>
        <p:nvSpPr>
          <p:cNvPr id="149" name="Google Shape;149;p27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 pago de todos los servicios se hará exclusivamente por transferencia bancaria a un NUEVO número de cuenta.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ES66 3190 0090 7451 8407 7625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Concepto: servicio contratado, nombre del alumno y curso.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Aula Matinal</a:t>
            </a:r>
            <a:endParaRPr/>
          </a:p>
        </p:txBody>
      </p:sp>
      <p:sp>
        <p:nvSpPr>
          <p:cNvPr id="156" name="Google Shape;156;p28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partir de las 7.30 am.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Prioritaria para los usuarios habituales (55€ al mes). Los esporádicos solo podrán hacer uso si el aforo lo permite (4€ al día).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Comedor</a:t>
            </a:r>
            <a:endParaRPr/>
          </a:p>
        </p:txBody>
      </p:sp>
      <p:sp>
        <p:nvSpPr>
          <p:cNvPr id="163" name="Google Shape;163;p2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Desde las 14.00 hasta las 16.00 pm (13.00 a 15.00 pm en el horario de verano).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Prioritaria para los usuarios habituales (125€ al mes). Los esporádicos solo podrán hacer uso si el aforo lo permite (9€ al día).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Este año se harán bonos para los alumnos que se vayan a quedar esporadicamente.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Bono 10 usos - &gt; 38.50€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Transporte Escolar</a:t>
            </a:r>
            <a:endParaRPr/>
          </a:p>
        </p:txBody>
      </p:sp>
      <p:sp>
        <p:nvSpPr>
          <p:cNvPr id="170" name="Google Shape;170;p3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Exclusivamente para usuarios habituales.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65€ por ida y vuelta.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40€ por único viaje.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Actividades Extraescolares</a:t>
            </a:r>
            <a:endParaRPr/>
          </a:p>
        </p:txBody>
      </p:sp>
      <p:sp>
        <p:nvSpPr>
          <p:cNvPr id="177" name="Google Shape;177;p31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Calendario publicado en el </a:t>
            </a:r>
            <a:r>
              <a:rPr lang="en-GB" u="sng">
                <a:solidFill>
                  <a:srgbClr val="00FF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sitio web</a:t>
            </a:r>
            <a:r>
              <a:rPr lang="en-GB"/>
              <a:t> del Centro.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Además de las actividades ya ofertadas, también habrá la posibilidad de apuntarse a Robótica.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Información e inscripción a través de </a:t>
            </a:r>
            <a:r>
              <a:rPr lang="en-GB" u="sng">
                <a:solidFill>
                  <a:srgbClr val="00FF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extraescolares@lacedes.com</a:t>
            </a:r>
            <a:r>
              <a:rPr lang="en-GB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Aspectos organizativos generales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Canales de comunicación con el Centro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Atención a familias de alumnos</a:t>
            </a:r>
            <a:endParaRPr/>
          </a:p>
        </p:txBody>
      </p:sp>
      <p:sp>
        <p:nvSpPr>
          <p:cNvPr id="189" name="Google Shape;189;p3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Presencial o telemática.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Medios de información y comunicación</a:t>
            </a:r>
            <a:endParaRPr/>
          </a:p>
        </p:txBody>
      </p:sp>
      <p:sp>
        <p:nvSpPr>
          <p:cNvPr id="196" name="Google Shape;196;p34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4"/>
          <p:cNvSpPr txBox="1"/>
          <p:nvPr>
            <p:ph idx="2" type="body"/>
          </p:nvPr>
        </p:nvSpPr>
        <p:spPr>
          <a:xfrm>
            <a:off x="4939500" y="485650"/>
            <a:ext cx="3837000" cy="393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EducamosCLM</a:t>
            </a:r>
            <a:r>
              <a:rPr lang="en-GB"/>
              <a:t> para todas las comunicaciones oficiales y para la transmisión de información de las autoridades educativas y la Dirección del Centro.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Correo electrónico del tutor (</a:t>
            </a:r>
            <a:r>
              <a:rPr lang="en-GB" u="sng">
                <a:solidFill>
                  <a:srgbClr val="00FF00"/>
                </a:solidFill>
              </a:rPr>
              <a:t>alejandro.alcaraz</a:t>
            </a:r>
            <a:r>
              <a:rPr lang="en-GB" u="sng">
                <a:solidFill>
                  <a:srgbClr val="00FF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@lacedes.com</a:t>
            </a:r>
            <a:r>
              <a:rPr lang="en-GB"/>
              <a:t>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Sitio web del centro (</a:t>
            </a:r>
            <a:r>
              <a:rPr lang="en-GB" u="sng">
                <a:solidFill>
                  <a:srgbClr val="00FF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www.lacedes.com</a:t>
            </a:r>
            <a:r>
              <a:rPr lang="en-GB"/>
              <a:t>) y blog del tutor.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Cuestiones adicionales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Normas básicas de funcionamiento</a:t>
            </a:r>
            <a:endParaRPr sz="3600"/>
          </a:p>
        </p:txBody>
      </p:sp>
      <p:sp>
        <p:nvSpPr>
          <p:cNvPr id="208" name="Google Shape;208;p36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Cumplimiento de la uniformidad (último año de coexistencia de antiguo y nuevo uniforme).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Justificación de faltas por escrito (correo electrónico).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Queda totalmente prohibida la entrada de dispositivos electrónicos (consolas, móviles, relojes con cámara, etc.) distintos del Chromebook.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Normas básicas de funcionamiento</a:t>
            </a:r>
            <a:endParaRPr sz="3600"/>
          </a:p>
        </p:txBody>
      </p:sp>
      <p:sp>
        <p:nvSpPr>
          <p:cNvPr id="215" name="Google Shape;215;p37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Entrega de exámenes por tandas para su revisión en casa.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Vigilancia ante comportamientos contrarios a la convivencia.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8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Otras cuestiones</a:t>
            </a:r>
            <a:endParaRPr/>
          </a:p>
        </p:txBody>
      </p:sp>
      <p:sp>
        <p:nvSpPr>
          <p:cNvPr id="222" name="Google Shape;222;p38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Dificultad del curso.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Trabajo diario (deberes y estudio).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Uso de la agenda escolar.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Bolsa de aseo solo los días de E.F. (compuesta por toalla, gel y desodorante de barra o roll-on). Prohibidos los frascos de cristal.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Uso de flauta en Música.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Otras cuestiones</a:t>
            </a:r>
            <a:endParaRPr/>
          </a:p>
        </p:txBody>
      </p:sp>
      <p:sp>
        <p:nvSpPr>
          <p:cNvPr id="229" name="Google Shape;229;p3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Desayuno saludable en casa y seguimiento del programa de almuerzo inteligente del colegio.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Agua embotellada.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0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Coste de deportes complementarios</a:t>
            </a:r>
            <a:endParaRPr sz="3000"/>
          </a:p>
        </p:txBody>
      </p:sp>
      <p:sp>
        <p:nvSpPr>
          <p:cNvPr id="236" name="Google Shape;236;p4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 deporte complementario programado para el curso 2024/2025 aún no está definido (coste también por determinar).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Celebración durante el segundo trimestre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Forma de pago también sin definir.</a:t>
            </a:r>
            <a:endParaRPr/>
          </a:p>
        </p:txBody>
      </p:sp>
      <p:sp>
        <p:nvSpPr>
          <p:cNvPr id="237" name="Google Shape;237;p4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1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Coste de actividades complementarias</a:t>
            </a:r>
            <a:endParaRPr sz="3000"/>
          </a:p>
        </p:txBody>
      </p:sp>
      <p:sp>
        <p:nvSpPr>
          <p:cNvPr id="243" name="Google Shape;243;p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Asistente nativo de conversación en Lengua Inglesa </a:t>
            </a:r>
            <a:r>
              <a:rPr lang="en-GB">
                <a:highlight>
                  <a:schemeClr val="dk1"/>
                </a:highlight>
              </a:rPr>
              <a:t>40€ anuales</a:t>
            </a:r>
            <a:r>
              <a:rPr lang="en-GB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highlight>
                  <a:schemeClr val="dk1"/>
                </a:highlight>
              </a:rPr>
              <a:t>El ampa subvenciona 10 € a los socios.</a:t>
            </a:r>
            <a:endParaRPr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highlight>
                  <a:schemeClr val="dk1"/>
                </a:highlight>
              </a:rPr>
              <a:t>Hasta el 13 de octubre…</a:t>
            </a:r>
            <a:endParaRPr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highlight>
                  <a:schemeClr val="dk1"/>
                </a:highlight>
              </a:rPr>
              <a:t>P</a:t>
            </a:r>
            <a:r>
              <a:rPr lang="en-GB">
                <a:highlight>
                  <a:schemeClr val="dk1"/>
                </a:highlight>
              </a:rPr>
              <a:t>ago mediante transferencia bancaria.</a:t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244" name="Google Shape;244;p41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Profesorado del curso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929250" y="124675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Alejandro Martínez (Lengua, Matemáticas, Science)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María Denia (English)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Paqui Martínez (Arts, </a:t>
            </a:r>
            <a:r>
              <a:rPr lang="en-GB"/>
              <a:t>Alternativa)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Alicia Soria (Música)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Rocío del Alba (Français)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Víctor Jareño (E.F.)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Francisco José Tárraga (Religión)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2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Coste de servicios complementarios</a:t>
            </a:r>
            <a:endParaRPr sz="3000"/>
          </a:p>
        </p:txBody>
      </p:sp>
      <p:sp>
        <p:nvSpPr>
          <p:cNvPr id="250" name="Google Shape;250;p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Seguro de accidentes.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Prima de 20€.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Pago en metálico en sobre cerrado con nombre y apellidos del alumno, hasta el 20 de septiembre.</a:t>
            </a:r>
            <a:endParaRPr/>
          </a:p>
        </p:txBody>
      </p:sp>
      <p:sp>
        <p:nvSpPr>
          <p:cNvPr id="251" name="Google Shape;251;p42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AMPA</a:t>
            </a:r>
            <a:endParaRPr/>
          </a:p>
        </p:txBody>
      </p:sp>
      <p:sp>
        <p:nvSpPr>
          <p:cNvPr id="257" name="Google Shape;257;p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Esencial para el buen funcionamiento del Centro.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Cuota de ingreso (</a:t>
            </a:r>
            <a:r>
              <a:rPr lang="en-GB">
                <a:highlight>
                  <a:schemeClr val="dk1"/>
                </a:highlight>
              </a:rPr>
              <a:t>30€ anuales por familia).</a:t>
            </a:r>
            <a:endParaRPr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highlight>
                  <a:schemeClr val="dk1"/>
                </a:highlight>
              </a:rPr>
              <a:t>Pago mediante transferencia bancaria</a:t>
            </a:r>
            <a:r>
              <a:rPr lang="en-GB">
                <a:highlight>
                  <a:schemeClr val="dk1"/>
                </a:highlight>
              </a:rPr>
              <a:t>.</a:t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258" name="Google Shape;258;p4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4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Entrega de libros de texto</a:t>
            </a:r>
            <a:endParaRPr/>
          </a:p>
        </p:txBody>
      </p:sp>
      <p:sp>
        <p:nvSpPr>
          <p:cNvPr id="264" name="Google Shape;264;p44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 principio, los libros reservados y previamente pagados se entregarán a los alumnos el primer día de clase.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Comunicación del pago mediante correo electrónico.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5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Actualización de datos personales de contacto</a:t>
            </a:r>
            <a:endParaRPr/>
          </a:p>
        </p:txBody>
      </p:sp>
      <p:sp>
        <p:nvSpPr>
          <p:cNvPr id="271" name="Google Shape;271;p45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4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Es muy importante notificar cualquier cambio en los datos personales de contacto (especialmente dirección, números de teléfono o direcciones de correo electrónico). Puede hacerse fácilmente mediante un correo electrónico dirigido a mí y a la Secretaría del Centro (</a:t>
            </a:r>
            <a:r>
              <a:rPr lang="en-GB" u="sng">
                <a:solidFill>
                  <a:srgbClr val="00FF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secretaria.academia@lacedes.com</a:t>
            </a:r>
            <a:r>
              <a:rPr lang="en-GB"/>
              <a:t>)</a:t>
            </a:r>
            <a:r>
              <a:rPr lang="en-GB"/>
              <a:t>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6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Modificación de matrícula</a:t>
            </a:r>
            <a:endParaRPr/>
          </a:p>
        </p:txBody>
      </p:sp>
      <p:sp>
        <p:nvSpPr>
          <p:cNvPr id="278" name="Google Shape;278;p46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Matriculación en Religión o alternativa mediante formulario al efecto.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7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Tutorías para padres</a:t>
            </a:r>
            <a:endParaRPr/>
          </a:p>
        </p:txBody>
      </p:sp>
      <p:sp>
        <p:nvSpPr>
          <p:cNvPr id="285" name="Google Shape;285;p47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 atenderán y responderán todas las consultas que se reciban a través de correo electrónico.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Habrá citas por parte del tutor, pero también podréis solicitarlas y se concertarán lo antes posible.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8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Notificación de alergias</a:t>
            </a:r>
            <a:endParaRPr/>
          </a:p>
        </p:txBody>
      </p:sp>
      <p:sp>
        <p:nvSpPr>
          <p:cNvPr id="292" name="Google Shape;292;p48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4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 esencial actualizar esta información en caso de que haya algún cambio respecto al curso anterior.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Si corresponde, habrá de cumplimentarse una nueva ficha.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Direcciones de contacto</a:t>
            </a:r>
            <a:endParaRPr/>
          </a:p>
        </p:txBody>
      </p:sp>
      <p:sp>
        <p:nvSpPr>
          <p:cNvPr id="299" name="Google Shape;299;p4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alejandro.alcaraz@lacedes.com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direccion.academia@lacedes.com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jefatura.academia@lacedes.com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secretaria.academia@lacedes.com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empresa@lacedes.com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servicios@lacedes.com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u="sng">
                <a:solidFill>
                  <a:srgbClr val="00FF00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extraescolares@lacedes.com</a:t>
            </a:r>
            <a:endParaRPr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0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Ruegos y preguntas</a:t>
            </a:r>
            <a:endParaRPr/>
          </a:p>
        </p:txBody>
      </p:sp>
      <p:sp>
        <p:nvSpPr>
          <p:cNvPr id="306" name="Google Shape;306;p5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Comienzo de las clases</a:t>
            </a:r>
            <a:endParaRPr/>
          </a:p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Miércoles 11 de septiembre.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Horarios de entrada y salida</a:t>
            </a:r>
            <a:endParaRPr/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Entrada a partir de las 8.50 am por la puerta principal. El acceso se cierra a las 9.10.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Salida a las 14.00 pm (13.00 en septiembre y junio) por la puerta de emergencia.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Los padres deben esperar en la calle, a suficiente distancia para no bloquear la salida de los alumnos.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Alumnos no recogidos al finalizar la jornada</a:t>
            </a:r>
            <a:endParaRPr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Los alumnos solo podrán salir del colegio sin la compañía de un adulto responsable si previamente se ha autorizado este hecho mediante comunicación dirigida al tutor y la Directora del Centro.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En caso contrario, pasados diez minutos desde la finalización de las clases, los alumnos pasarán al comedor y habrá de pagarse el coste correspondiente a un día esporádico.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Educación Física</a:t>
            </a:r>
            <a:endParaRPr/>
          </a:p>
        </p:txBody>
      </p:sp>
      <p:sp>
        <p:nvSpPr>
          <p:cNvPr id="95" name="Google Shape;95;p1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Sesiones previstas los martes, miércoles y viernes.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Material de los alumnos</a:t>
            </a:r>
            <a:endParaRPr sz="3000"/>
          </a:p>
        </p:txBody>
      </p:sp>
      <p:sp>
        <p:nvSpPr>
          <p:cNvPr id="102" name="Google Shape;102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Aportación para adquisición de material y mejora de equipamiento (60€).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highlight>
                  <a:schemeClr val="dk1"/>
                </a:highlight>
              </a:rPr>
              <a:t>Hasta el día 11 de octubre.</a:t>
            </a:r>
            <a:endParaRPr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Pago en metálico en sobre cerrado que incluya el nombre completo del alumno.</a:t>
            </a:r>
            <a:endParaRPr/>
          </a:p>
        </p:txBody>
      </p:sp>
      <p:sp>
        <p:nvSpPr>
          <p:cNvPr id="103" name="Google Shape;103;p2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Material de los alumnos</a:t>
            </a:r>
            <a:endParaRPr/>
          </a:p>
        </p:txBody>
      </p:sp>
      <p:sp>
        <p:nvSpPr>
          <p:cNvPr id="109" name="Google Shape;109;p21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Cada alumno recibirá, a cambio del pago único de 60€, material fungible suficiente para su uso individual, que deberá permanecer siempre en el aula convenientemente organizado.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La agenda escolar se incluye en el material proporcionado por el Centro.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